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64" r:id="rId11"/>
    <p:sldId id="265" r:id="rId12"/>
    <p:sldId id="276" r:id="rId13"/>
    <p:sldId id="266" r:id="rId14"/>
    <p:sldId id="275" r:id="rId15"/>
    <p:sldId id="267" r:id="rId16"/>
    <p:sldId id="278" r:id="rId17"/>
    <p:sldId id="268" r:id="rId18"/>
    <p:sldId id="279" r:id="rId19"/>
    <p:sldId id="269" r:id="rId20"/>
    <p:sldId id="270" r:id="rId21"/>
    <p:sldId id="277" r:id="rId22"/>
    <p:sldId id="271" r:id="rId23"/>
    <p:sldId id="272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00B0"/>
    <a:srgbClr val="70AD47"/>
    <a:srgbClr val="FFFFFF"/>
    <a:srgbClr val="081533"/>
    <a:srgbClr val="0D1B28"/>
    <a:srgbClr val="182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19B6E6-09F9-488A-8E9D-3FBC1114899C}" v="1171" dt="2022-06-05T01:46:41.491"/>
    <p1510:client id="{24D8E577-03F9-3BAA-8C95-059CF3220F91}" v="14" dt="2022-06-05T03:57:18.912"/>
    <p1510:client id="{25E060A7-FBB0-4AEE-ADB7-60948676F9D1}" v="1823" dt="2022-06-05T02:15:36.076"/>
    <p1510:client id="{734C0258-B2D3-D8C4-8DB7-87329C7C68DF}" v="505" dt="2022-06-04T06:43:44.400"/>
    <p1510:client id="{99C8ADA0-2680-4745-A802-15001601E810}" v="12" dt="2022-06-04T15:52:45.414"/>
    <p1510:client id="{B8B8A5C7-A270-43B4-828E-204F87221383}" v="7" dt="2022-06-04T10:57:48.580"/>
    <p1510:client id="{EB56CD5F-91DB-464C-AEC1-79B668EED4CF}" v="574" dt="2022-06-05T02:49:47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C41D-DFB7-62AB-4779-BFA49391C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795941-BE19-79F9-0D2C-F975F2588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D95E3-0E4B-2BDE-0112-CD31F2B18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39F20-6E24-488A-83CB-3F59D4C51852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DA086-9008-BC90-FF38-F5B91B058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2052C-F76D-B514-EEA0-2630AFE1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451-4837-4843-97BF-837CAD2F0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05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FD2C-9D27-5932-A47D-43163E7B4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1608C-0351-1579-2852-956EB8E66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3C23D-FB4F-89CF-1593-6E31D0E4C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39F20-6E24-488A-83CB-3F59D4C51852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2D508-F3B7-69B2-CB95-B80EDC08C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70AD6-0CE9-3D74-F3EC-12F74227F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451-4837-4843-97BF-837CAD2F0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57B76E-7AC8-7D64-A273-699779D760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82352-92D2-E954-156F-141A5A943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EBBDB-F3C3-8E38-6B13-D0D2F2356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39F20-6E24-488A-83CB-3F59D4C51852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5D6BA-D5F4-01B2-5343-504DE6515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32AC4-0966-AE81-F51E-25200197A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451-4837-4843-97BF-837CAD2F0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5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44827-0FCA-090E-BD9D-5ED153A97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26FC-9CA4-41CB-E741-A330057CF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5FC72-A68E-B911-8A41-D2935062B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39F20-6E24-488A-83CB-3F59D4C51852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5A3EC-B6EE-955E-508F-BDE6EF71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51CD4-7453-1132-8381-99982421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451-4837-4843-97BF-837CAD2F0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7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7D12-4DC8-2179-C66C-7C0805FE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07F6B-F5B2-1783-C4F2-8EE3DCBC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DC9CC-6D67-B55C-E638-20B4DC5A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39F20-6E24-488A-83CB-3F59D4C51852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D75E6-8BCB-FBF9-4BD1-D5A09AE6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609EE-C62A-64E7-A146-B6DB343EF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451-4837-4843-97BF-837CAD2F0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05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696F-CB06-AD71-6601-D3DA3A24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B21FC-FC06-FD82-7353-1FBC6FA640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E7CB2-A3AC-1382-45BB-7DC0C3916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D3D17-CD5F-70C7-D520-243362055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39F20-6E24-488A-83CB-3F59D4C51852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515FF-3D37-E422-882D-499561683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960D9-1E04-E916-E490-A010F037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451-4837-4843-97BF-837CAD2F0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4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7633-D240-B76E-7C06-8F3B8A4AD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E90C1-C652-9348-7901-2ED1B5D42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1A8C7-9774-AC90-1093-B3D2A0D7F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E9A6D-C63C-94A9-2C44-88AF37A204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D79AD-C49A-19CB-519C-922D55A9D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8929CA-D072-7996-B0CC-782DAA6C2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39F20-6E24-488A-83CB-3F59D4C51852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C34971-101C-6ABD-9487-B2142BBDB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AE864-41A6-6672-B18D-59DA53E9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451-4837-4843-97BF-837CAD2F0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75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5D23-C2E9-A1E8-63A8-473690ED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20BAB-7B29-B75C-5E4F-665AE6790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39F20-6E24-488A-83CB-3F59D4C51852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47ACA-D3E8-B2FB-46CB-785B89DE1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10013-5EDE-CFB0-BAF3-BC9C5D54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451-4837-4843-97BF-837CAD2F0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00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08BC6F-8847-1237-D759-9639A5656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39F20-6E24-488A-83CB-3F59D4C51852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475E3-007F-7208-23C2-6FCB308C9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F0614-3D9D-159E-A3E7-59491721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451-4837-4843-97BF-837CAD2F0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8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263EC-6EA5-C4C7-DCBB-1FFC9C0F7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55C1E-8ACC-2A74-D8DB-9199F299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A1261-AA4A-70F0-7D9D-FE4C7DA00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F4269-E105-ACA1-EBEF-EF433D77E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39F20-6E24-488A-83CB-3F59D4C51852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7A41-BE45-DA32-35BC-20CEDEB5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954D7-1D74-A574-DE73-23DCCAD0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451-4837-4843-97BF-837CAD2F0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25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9B129-68E6-9FD7-73CC-C2D7B5880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5B9DE6-5BF3-17D2-BA9A-FBA349BEF3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35E27-8F8A-385F-17F8-B31A55433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98864-925E-7C69-18D2-8610AC5A4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39F20-6E24-488A-83CB-3F59D4C51852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29C45-2CD1-E8F2-AF93-ABD77C6D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81DD6-D986-B358-3D15-A6F4980DD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E451-4837-4843-97BF-837CAD2F0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74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8B3D4-BAC5-43BF-DC40-F4488A33D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CCA5E-03B1-743C-79B8-39989C4C5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B5E09-8CE7-CE99-10C6-E7DFCA5DD8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39F20-6E24-488A-83CB-3F59D4C51852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3881E-CFA8-449F-DF82-75E84174D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BBF56-08C7-BC26-AC41-E45E34FD5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9E451-4837-4843-97BF-837CAD2F0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58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B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636A1A-7C3A-E6AB-1893-82A90191A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" t="2448" r="1763" b="2968"/>
          <a:stretch/>
        </p:blipFill>
        <p:spPr>
          <a:xfrm>
            <a:off x="3822107" y="636765"/>
            <a:ext cx="4440067" cy="3281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ED4A90-102D-E8D8-9735-6388B1954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53685"/>
            <a:ext cx="1640845" cy="1655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0673C9-DBC1-221E-B8C4-F6267D726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56" y="3868870"/>
            <a:ext cx="1640845" cy="1655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7AF29D-C484-E4D4-61F6-A70BE1DD6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6" y="2747394"/>
            <a:ext cx="1640845" cy="1655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3D325D-2315-076F-18B1-FC3DD7F81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" y="824489"/>
            <a:ext cx="1640845" cy="1655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BB0363-9A85-2212-D229-FC2FF7398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430" y="236099"/>
            <a:ext cx="1640845" cy="1655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122787-6563-8CBA-3139-ECDED8415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5" y="4779476"/>
            <a:ext cx="1640845" cy="16557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9C5910-7547-EEAD-1C03-2AA5AF965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656" y="5202238"/>
            <a:ext cx="1640845" cy="1655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263495-F5A6-152E-DAD4-52A23A2D6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83" y="5200307"/>
            <a:ext cx="1640845" cy="1655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CCFC77-F2E8-8B32-34F0-9DE7EEC52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642" y="4268984"/>
            <a:ext cx="1640845" cy="1655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5028D6-A7B0-9491-7F7B-C4121BD2F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998" y="141616"/>
            <a:ext cx="1640845" cy="16557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058E3B-F72A-F10C-2E8D-706FB5F43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155" y="223494"/>
            <a:ext cx="1640845" cy="16557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F68732-D100-E91C-E7FF-9B007EF2C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51" y="1961134"/>
            <a:ext cx="1640845" cy="16557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F46F9D-1F48-6EAD-4C50-1B498329C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14" y="1409876"/>
            <a:ext cx="1640845" cy="16557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7D5A64-104F-2215-EADB-19956641C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310" y="3519488"/>
            <a:ext cx="1640845" cy="16557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089F4F-7068-B8C6-720D-C0DC85773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89" y="3863406"/>
            <a:ext cx="1640845" cy="16557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992CBB-D9A2-8A7F-89E1-EDE76DDC5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94" y="182840"/>
            <a:ext cx="1640845" cy="16557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AFFADB-7D28-06E5-D10E-E7020F100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620" y="77467"/>
            <a:ext cx="1640845" cy="16557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1D5620-A482-AEEF-CE80-20E896A44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29989">
            <a:off x="7668607" y="62975"/>
            <a:ext cx="1640845" cy="16557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9F605D-452E-B550-847D-CE1BE7FD7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349" y="29508"/>
            <a:ext cx="634032" cy="639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3A361A-2081-FD2D-F4BD-8AF3E91FB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68" y="23629"/>
            <a:ext cx="546438" cy="5514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F10546-5B17-C8D1-7175-DB7CBD12E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783" y="5202238"/>
            <a:ext cx="1640845" cy="16557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921DEED-3B35-59E1-F922-0404E0B32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86" y="5144827"/>
            <a:ext cx="1640845" cy="16557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9E9F9FF-7C1F-0D0B-9569-26C031E23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396" y="5060622"/>
            <a:ext cx="1640845" cy="16557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6EA3A5-7CC3-DAA4-034E-433CE129A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439" y="5077842"/>
            <a:ext cx="1640845" cy="16557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132EAAE-445D-2EFD-5CCC-C62A638E6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39" y="3343428"/>
            <a:ext cx="1880202" cy="8533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191376A-E4C2-4C45-C808-390B5C345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14" y="3795139"/>
            <a:ext cx="1640845" cy="16557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C90C9FB-E7F0-629C-791D-4D66E7E20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66" y="1924294"/>
            <a:ext cx="1640845" cy="165576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5BE3D0-36C1-7BD9-79D8-56B5C6E6D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806" y="4077816"/>
            <a:ext cx="1640845" cy="165576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6D6983A-8BA4-DCAB-4931-C7578123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254" y="2480251"/>
            <a:ext cx="1640845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8EA1C1-663D-2269-9A77-857001C0F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0278" y="4314153"/>
            <a:ext cx="6185326" cy="1017215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  <a:latin typeface="Impact"/>
                <a:ea typeface="HGGothicE"/>
              </a:rPr>
              <a:t>IOT FINAL PRESENTATION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411B41-6E49-36EF-3A66-174F8C599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493" y="5304114"/>
            <a:ext cx="1786163" cy="17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5688A70-831C-0421-DB54-A32850F56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82" y="5255094"/>
            <a:ext cx="845389" cy="85307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D4C4FC5-CA7C-3A4A-1F1D-01004F8E576F}"/>
              </a:ext>
            </a:extLst>
          </p:cNvPr>
          <p:cNvSpPr txBox="1"/>
          <p:nvPr/>
        </p:nvSpPr>
        <p:spPr>
          <a:xfrm>
            <a:off x="5537560" y="5789252"/>
            <a:ext cx="450764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ernard MT Condensed"/>
              </a:rPr>
              <a:t>IOT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07A078A-752D-297C-2491-0CB63F19D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083" y="261865"/>
            <a:ext cx="1466105" cy="65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EB48B36E-15ED-2451-85A5-C7B079BF4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32" y="422762"/>
            <a:ext cx="2462739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14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965B-2BE3-47A0-D473-5D4F92E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EE390-B357-407B-AD4F-10EB57D39C1E}"/>
              </a:ext>
            </a:extLst>
          </p:cNvPr>
          <p:cNvSpPr txBox="1"/>
          <p:nvPr/>
        </p:nvSpPr>
        <p:spPr>
          <a:xfrm>
            <a:off x="984899" y="2268667"/>
            <a:ext cx="7920951" cy="2130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Replacement of parts is inevitable.</a:t>
            </a:r>
          </a:p>
          <a:p>
            <a:pPr>
              <a:lnSpc>
                <a:spcPct val="150000"/>
              </a:lnSpc>
            </a:pP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Using the system to identify the root of the problem.</a:t>
            </a:r>
          </a:p>
          <a:p>
            <a:pPr>
              <a:lnSpc>
                <a:spcPct val="150000"/>
              </a:lnSpc>
            </a:pP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Users can ask for assistance or replace parts accordingly.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077D9-3A25-9637-E96B-DF8FED98DAD3}"/>
              </a:ext>
            </a:extLst>
          </p:cNvPr>
          <p:cNvSpPr txBox="1"/>
          <p:nvPr/>
        </p:nvSpPr>
        <p:spPr>
          <a:xfrm>
            <a:off x="928799" y="1411694"/>
            <a:ext cx="7920951" cy="467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Wingdings" panose="05000000000000000000" pitchFamily="2" charset="2"/>
              <a:buChar char="Ø"/>
            </a:pPr>
            <a:r>
              <a:rPr lang="en-US" sz="1800" b="1" kern="1200">
                <a:solidFill>
                  <a:srgbClr val="0E0074"/>
                </a:soli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Replacing Underperforming Panels</a:t>
            </a:r>
            <a:endParaRPr lang="en-US" sz="18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1101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965B-2BE3-47A0-D473-5D4F92E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System Diagram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9D77D0F-8279-0C9F-A37C-2895BA05B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38" y="1537569"/>
            <a:ext cx="2591184" cy="4955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1D9C8C9-6DE4-88BA-AB82-B6B3DA921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179" y="1537569"/>
            <a:ext cx="4713583" cy="4955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A55B03-1780-FBAC-5552-1D5AF26A8BE7}"/>
              </a:ext>
            </a:extLst>
          </p:cNvPr>
          <p:cNvSpPr txBox="1"/>
          <p:nvPr/>
        </p:nvSpPr>
        <p:spPr>
          <a:xfrm>
            <a:off x="7102258" y="488515"/>
            <a:ext cx="344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/>
              <a:t>Power Consumption</a:t>
            </a:r>
          </a:p>
        </p:txBody>
      </p:sp>
    </p:spTree>
    <p:extLst>
      <p:ext uri="{BB962C8B-B14F-4D97-AF65-F5344CB8AC3E}">
        <p14:creationId xmlns:p14="http://schemas.microsoft.com/office/powerpoint/2010/main" val="143356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965B-2BE3-47A0-D473-5D4F92E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System Diagram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F3E50-65AC-49C2-F5C6-3C3C96B00805}"/>
              </a:ext>
            </a:extLst>
          </p:cNvPr>
          <p:cNvSpPr txBox="1"/>
          <p:nvPr/>
        </p:nvSpPr>
        <p:spPr>
          <a:xfrm>
            <a:off x="928799" y="1411694"/>
            <a:ext cx="7920951" cy="510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rgbClr val="0E007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IoT Architecture: Level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C177F4-54D9-FC12-6FD2-F557C3D54DDA}"/>
              </a:ext>
            </a:extLst>
          </p:cNvPr>
          <p:cNvSpPr/>
          <p:nvPr/>
        </p:nvSpPr>
        <p:spPr>
          <a:xfrm>
            <a:off x="1027134" y="2029216"/>
            <a:ext cx="8793270" cy="443421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0C4FD2-DBBD-0CB7-0D37-4957E8FDF17A}"/>
              </a:ext>
            </a:extLst>
          </p:cNvPr>
          <p:cNvCxnSpPr>
            <a:cxnSpLocks/>
          </p:cNvCxnSpPr>
          <p:nvPr/>
        </p:nvCxnSpPr>
        <p:spPr>
          <a:xfrm>
            <a:off x="5273458" y="2037452"/>
            <a:ext cx="0" cy="46095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8C3DD9E-CF80-DE91-7848-485861D7169D}"/>
              </a:ext>
            </a:extLst>
          </p:cNvPr>
          <p:cNvSpPr/>
          <p:nvPr/>
        </p:nvSpPr>
        <p:spPr>
          <a:xfrm>
            <a:off x="1258867" y="2575578"/>
            <a:ext cx="3407077" cy="707070"/>
          </a:xfrm>
          <a:prstGeom prst="rect">
            <a:avLst/>
          </a:prstGeom>
          <a:solidFill>
            <a:srgbClr val="AC00B0">
              <a:alpha val="69804"/>
            </a:srgb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External Observer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18897A-DAFC-DB73-9160-BF40ECBB6411}"/>
              </a:ext>
            </a:extLst>
          </p:cNvPr>
          <p:cNvSpPr txBox="1"/>
          <p:nvPr/>
        </p:nvSpPr>
        <p:spPr>
          <a:xfrm>
            <a:off x="2723367" y="2112471"/>
            <a:ext cx="66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/>
              <a:t>Local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12FB8C-EB6A-C41F-50C3-B0A0306E8284}"/>
              </a:ext>
            </a:extLst>
          </p:cNvPr>
          <p:cNvSpPr txBox="1"/>
          <p:nvPr/>
        </p:nvSpPr>
        <p:spPr>
          <a:xfrm>
            <a:off x="6894312" y="2112471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/>
              <a:t>Cloud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CF7AFA-1678-705D-7A88-DD41814A9DB9}"/>
              </a:ext>
            </a:extLst>
          </p:cNvPr>
          <p:cNvSpPr/>
          <p:nvPr/>
        </p:nvSpPr>
        <p:spPr>
          <a:xfrm>
            <a:off x="5590785" y="2737257"/>
            <a:ext cx="3407077" cy="707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Azure IOT Central</a:t>
            </a:r>
          </a:p>
        </p:txBody>
      </p:sp>
      <p:pic>
        <p:nvPicPr>
          <p:cNvPr id="3074" name="Picture 2" descr="Azure Docs">
            <a:extLst>
              <a:ext uri="{FF2B5EF4-FFF2-40B4-BE49-F238E27FC236}">
                <a16:creationId xmlns:a16="http://schemas.microsoft.com/office/drawing/2014/main" id="{A09987FA-98CB-2930-D32A-7D1DFFF96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735" y="2428531"/>
            <a:ext cx="736687" cy="73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>
            <a:extLst>
              <a:ext uri="{FF2B5EF4-FFF2-40B4-BE49-F238E27FC236}">
                <a16:creationId xmlns:a16="http://schemas.microsoft.com/office/drawing/2014/main" id="{8973FE46-4B27-9C62-0A67-0BEBAA0ED340}"/>
              </a:ext>
            </a:extLst>
          </p:cNvPr>
          <p:cNvSpPr/>
          <p:nvPr/>
        </p:nvSpPr>
        <p:spPr>
          <a:xfrm>
            <a:off x="6568505" y="4934545"/>
            <a:ext cx="1451634" cy="11004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Database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3C5EDA-3273-31F6-59E8-4E1EEAEFB45B}"/>
              </a:ext>
            </a:extLst>
          </p:cNvPr>
          <p:cNvSpPr/>
          <p:nvPr/>
        </p:nvSpPr>
        <p:spPr>
          <a:xfrm>
            <a:off x="5590784" y="3813180"/>
            <a:ext cx="3407077" cy="707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Azure IOT Hub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746E63-BE06-C5C3-F4A2-D6CE83935F0C}"/>
              </a:ext>
            </a:extLst>
          </p:cNvPr>
          <p:cNvCxnSpPr>
            <a:stCxn id="10" idx="3"/>
            <a:endCxn id="32" idx="1"/>
          </p:cNvCxnSpPr>
          <p:nvPr/>
        </p:nvCxnSpPr>
        <p:spPr>
          <a:xfrm flipV="1">
            <a:off x="4665945" y="4166715"/>
            <a:ext cx="924839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B5C96733-B571-2E11-87AF-B3DA37E8EEAB}"/>
              </a:ext>
            </a:extLst>
          </p:cNvPr>
          <p:cNvCxnSpPr>
            <a:cxnSpLocks/>
            <a:stCxn id="32" idx="1"/>
            <a:endCxn id="13" idx="3"/>
          </p:cNvCxnSpPr>
          <p:nvPr/>
        </p:nvCxnSpPr>
        <p:spPr>
          <a:xfrm rot="10800000">
            <a:off x="4665944" y="2929113"/>
            <a:ext cx="924840" cy="1237602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F70AFAA-6DF9-C8EB-589D-BCFE37276DC7}"/>
              </a:ext>
            </a:extLst>
          </p:cNvPr>
          <p:cNvCxnSpPr>
            <a:stCxn id="29" idx="1"/>
            <a:endCxn id="32" idx="2"/>
          </p:cNvCxnSpPr>
          <p:nvPr/>
        </p:nvCxnSpPr>
        <p:spPr>
          <a:xfrm flipV="1">
            <a:off x="7294322" y="4520250"/>
            <a:ext cx="1" cy="41429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FD4AB7D-1638-FE04-DD42-DB27740407C4}"/>
              </a:ext>
            </a:extLst>
          </p:cNvPr>
          <p:cNvCxnSpPr/>
          <p:nvPr/>
        </p:nvCxnSpPr>
        <p:spPr>
          <a:xfrm flipV="1">
            <a:off x="7294321" y="3404891"/>
            <a:ext cx="1" cy="41429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192BD3B7-B29A-7E92-DE01-C292D5AF0990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4665944" y="4166715"/>
            <a:ext cx="924840" cy="160744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5D9C12F-8A28-F623-AF80-8257AC5A46DC}"/>
              </a:ext>
            </a:extLst>
          </p:cNvPr>
          <p:cNvSpPr txBox="1"/>
          <p:nvPr/>
        </p:nvSpPr>
        <p:spPr>
          <a:xfrm rot="16200000">
            <a:off x="4733624" y="4304107"/>
            <a:ext cx="569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1200"/>
              <a:t>MQTT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EC71874-FA38-C6E1-3B7E-C5B445E967FE}"/>
              </a:ext>
            </a:extLst>
          </p:cNvPr>
          <p:cNvGrpSpPr/>
          <p:nvPr/>
        </p:nvGrpSpPr>
        <p:grpSpPr>
          <a:xfrm>
            <a:off x="1258868" y="3389774"/>
            <a:ext cx="3407077" cy="1553883"/>
            <a:chOff x="1258868" y="3389774"/>
            <a:chExt cx="3407077" cy="155388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02A180-4A19-33DA-4D7E-F57EB542A91A}"/>
                </a:ext>
              </a:extLst>
            </p:cNvPr>
            <p:cNvSpPr/>
            <p:nvPr/>
          </p:nvSpPr>
          <p:spPr>
            <a:xfrm>
              <a:off x="1258868" y="3389774"/>
              <a:ext cx="3407077" cy="1553883"/>
            </a:xfrm>
            <a:prstGeom prst="rect">
              <a:avLst/>
            </a:prstGeom>
            <a:solidFill>
              <a:srgbClr val="70AD47">
                <a:alpha val="69804"/>
              </a:srgb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55644D-FD4F-8E5F-0DEF-0896C2056056}"/>
                </a:ext>
              </a:extLst>
            </p:cNvPr>
            <p:cNvSpPr/>
            <p:nvPr/>
          </p:nvSpPr>
          <p:spPr>
            <a:xfrm>
              <a:off x="1407978" y="3862629"/>
              <a:ext cx="480165" cy="9592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LK"/>
                <a:t>Panel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63C791-5E2F-3A86-889F-1E5386901885}"/>
                </a:ext>
              </a:extLst>
            </p:cNvPr>
            <p:cNvSpPr/>
            <p:nvPr/>
          </p:nvSpPr>
          <p:spPr>
            <a:xfrm>
              <a:off x="2148736" y="3850268"/>
              <a:ext cx="480165" cy="9592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LK"/>
                <a:t>Array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2ED1A6-A788-D627-652B-4308995A66CA}"/>
                </a:ext>
              </a:extLst>
            </p:cNvPr>
            <p:cNvSpPr/>
            <p:nvPr/>
          </p:nvSpPr>
          <p:spPr>
            <a:xfrm>
              <a:off x="2889494" y="3850268"/>
              <a:ext cx="1587518" cy="95922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/>
                <a:t>Edge Controller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3C3E04-7079-27C5-327A-1161D8BB7EF3}"/>
                </a:ext>
              </a:extLst>
            </p:cNvPr>
            <p:cNvSpPr txBox="1"/>
            <p:nvPr/>
          </p:nvSpPr>
          <p:spPr>
            <a:xfrm>
              <a:off x="1425271" y="3427373"/>
              <a:ext cx="1152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K"/>
                <a:t>Location 1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1CDFB2B-87EE-82F3-9C54-AAAC62F5BABC}"/>
                </a:ext>
              </a:extLst>
            </p:cNvPr>
            <p:cNvCxnSpPr>
              <a:stCxn id="14" idx="3"/>
              <a:endCxn id="16" idx="1"/>
            </p:cNvCxnSpPr>
            <p:nvPr/>
          </p:nvCxnSpPr>
          <p:spPr>
            <a:xfrm flipV="1">
              <a:off x="1888143" y="4329881"/>
              <a:ext cx="260593" cy="1236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B0E9705-2055-2169-6D57-4F29972AFA9F}"/>
                </a:ext>
              </a:extLst>
            </p:cNvPr>
            <p:cNvCxnSpPr/>
            <p:nvPr/>
          </p:nvCxnSpPr>
          <p:spPr>
            <a:xfrm flipV="1">
              <a:off x="2628900" y="4342242"/>
              <a:ext cx="260593" cy="1236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71903A2-87C1-2D39-11A2-DD04C36ED3AF}"/>
              </a:ext>
            </a:extLst>
          </p:cNvPr>
          <p:cNvGrpSpPr/>
          <p:nvPr/>
        </p:nvGrpSpPr>
        <p:grpSpPr>
          <a:xfrm>
            <a:off x="1258867" y="5021215"/>
            <a:ext cx="3407077" cy="1553883"/>
            <a:chOff x="1258868" y="3389774"/>
            <a:chExt cx="3407077" cy="1553883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866A93-A381-CD37-8FAC-C58168FE5809}"/>
                </a:ext>
              </a:extLst>
            </p:cNvPr>
            <p:cNvSpPr/>
            <p:nvPr/>
          </p:nvSpPr>
          <p:spPr>
            <a:xfrm>
              <a:off x="1258868" y="3389774"/>
              <a:ext cx="3407077" cy="1553883"/>
            </a:xfrm>
            <a:prstGeom prst="rect">
              <a:avLst/>
            </a:prstGeom>
            <a:solidFill>
              <a:srgbClr val="70AD47">
                <a:alpha val="69804"/>
              </a:srgb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204512B-997D-F1ED-E843-46B81A8D040D}"/>
                </a:ext>
              </a:extLst>
            </p:cNvPr>
            <p:cNvSpPr/>
            <p:nvPr/>
          </p:nvSpPr>
          <p:spPr>
            <a:xfrm>
              <a:off x="1407978" y="3862629"/>
              <a:ext cx="480165" cy="9592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LK"/>
                <a:t>Panel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FFD589D-5349-50EA-0F5C-CABF83A71388}"/>
                </a:ext>
              </a:extLst>
            </p:cNvPr>
            <p:cNvSpPr/>
            <p:nvPr/>
          </p:nvSpPr>
          <p:spPr>
            <a:xfrm>
              <a:off x="2148736" y="3850268"/>
              <a:ext cx="480165" cy="9592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LK"/>
                <a:t>Array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07059E2-1566-5F00-E9A2-3794C6F094AA}"/>
                </a:ext>
              </a:extLst>
            </p:cNvPr>
            <p:cNvSpPr/>
            <p:nvPr/>
          </p:nvSpPr>
          <p:spPr>
            <a:xfrm>
              <a:off x="2889494" y="3850268"/>
              <a:ext cx="1587518" cy="95922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/>
                <a:t>Edge Controller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17FA19-E3E9-7BDD-9FE3-DF2BB91172C0}"/>
                </a:ext>
              </a:extLst>
            </p:cNvPr>
            <p:cNvSpPr txBox="1"/>
            <p:nvPr/>
          </p:nvSpPr>
          <p:spPr>
            <a:xfrm>
              <a:off x="1425271" y="3427373"/>
              <a:ext cx="1152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LK"/>
                <a:t>Location 2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EADFEBC-A95C-8C3E-6FF9-E3B1C80F1BF2}"/>
                </a:ext>
              </a:extLst>
            </p:cNvPr>
            <p:cNvCxnSpPr>
              <a:stCxn id="74" idx="3"/>
              <a:endCxn id="75" idx="1"/>
            </p:cNvCxnSpPr>
            <p:nvPr/>
          </p:nvCxnSpPr>
          <p:spPr>
            <a:xfrm flipV="1">
              <a:off x="1888143" y="4329881"/>
              <a:ext cx="260593" cy="1236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C5F35B0-C271-4CC4-3F79-0101CD5E4198}"/>
                </a:ext>
              </a:extLst>
            </p:cNvPr>
            <p:cNvCxnSpPr/>
            <p:nvPr/>
          </p:nvCxnSpPr>
          <p:spPr>
            <a:xfrm flipV="1">
              <a:off x="2628900" y="4342242"/>
              <a:ext cx="260593" cy="1236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267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965B-2BE3-47A0-D473-5D4F92E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Hardware Components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AC53EEA-7304-030D-D267-B155AA79F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93266"/>
              </p:ext>
            </p:extLst>
          </p:nvPr>
        </p:nvGraphicFramePr>
        <p:xfrm>
          <a:off x="270477" y="1443122"/>
          <a:ext cx="3953258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258">
                  <a:extLst>
                    <a:ext uri="{9D8B030D-6E8A-4147-A177-3AD203B41FA5}">
                      <a16:colId xmlns:a16="http://schemas.microsoft.com/office/drawing/2014/main" val="2157902045"/>
                    </a:ext>
                  </a:extLst>
                </a:gridCol>
              </a:tblGrid>
              <a:tr h="36968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Sensors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52969"/>
                  </a:ext>
                </a:extLst>
              </a:tr>
              <a:tr h="597175">
                <a:tc>
                  <a:txBody>
                    <a:bodyPr/>
                    <a:lstStyle/>
                    <a:p>
                      <a:r>
                        <a:rPr lang="en-US"/>
                        <a:t>DS18B20 Sensor Module DS18B20 Sensor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90906"/>
                  </a:ext>
                </a:extLst>
              </a:tr>
              <a:tr h="345982">
                <a:tc>
                  <a:txBody>
                    <a:bodyPr/>
                    <a:lstStyle/>
                    <a:p>
                      <a:r>
                        <a:rPr lang="en-US"/>
                        <a:t>Snow &amp; Raindrops Detection Sensor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807497"/>
                  </a:ext>
                </a:extLst>
              </a:tr>
              <a:tr h="345982">
                <a:tc>
                  <a:txBody>
                    <a:bodyPr/>
                    <a:lstStyle/>
                    <a:p>
                      <a:r>
                        <a:rPr lang="en-US"/>
                        <a:t>LDR Sensors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241090"/>
                  </a:ext>
                </a:extLst>
              </a:tr>
              <a:tr h="597175">
                <a:tc>
                  <a:txBody>
                    <a:bodyPr/>
                    <a:lstStyle/>
                    <a:p>
                      <a:r>
                        <a:rPr lang="en-US"/>
                        <a:t>DHT11 Sensor Module (Temperature and Relative Humidity)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722935"/>
                  </a:ext>
                </a:extLst>
              </a:tr>
              <a:tr h="345982">
                <a:tc>
                  <a:txBody>
                    <a:bodyPr/>
                    <a:lstStyle/>
                    <a:p>
                      <a:r>
                        <a:rPr lang="en-US"/>
                        <a:t>Voltage Detection Modules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363304"/>
                  </a:ext>
                </a:extLst>
              </a:tr>
              <a:tr h="345982">
                <a:tc>
                  <a:txBody>
                    <a:bodyPr/>
                    <a:lstStyle/>
                    <a:p>
                      <a:r>
                        <a:rPr lang="en-US"/>
                        <a:t>ACS712 20A Current Sensor Modules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6472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D45B9B-D65E-F6CA-9363-3AB33992F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014601"/>
              </p:ext>
            </p:extLst>
          </p:nvPr>
        </p:nvGraphicFramePr>
        <p:xfrm>
          <a:off x="270476" y="5614274"/>
          <a:ext cx="3953259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259">
                  <a:extLst>
                    <a:ext uri="{9D8B030D-6E8A-4147-A177-3AD203B41FA5}">
                      <a16:colId xmlns:a16="http://schemas.microsoft.com/office/drawing/2014/main" val="2157902045"/>
                    </a:ext>
                  </a:extLst>
                </a:gridCol>
              </a:tblGrid>
              <a:tr h="373916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Communication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52969"/>
                  </a:ext>
                </a:extLst>
              </a:tr>
              <a:tr h="604019">
                <a:tc>
                  <a:txBody>
                    <a:bodyPr/>
                    <a:lstStyle/>
                    <a:p>
                      <a:r>
                        <a:rPr lang="en-US"/>
                        <a:t>NRF24L01 2.4GHz Wireless Transceiver Modules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9090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793E6F-0B8B-644F-144E-F5E92D65E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62945"/>
              </p:ext>
            </p:extLst>
          </p:nvPr>
        </p:nvGraphicFramePr>
        <p:xfrm>
          <a:off x="270476" y="4847194"/>
          <a:ext cx="3953259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259">
                  <a:extLst>
                    <a:ext uri="{9D8B030D-6E8A-4147-A177-3AD203B41FA5}">
                      <a16:colId xmlns:a16="http://schemas.microsoft.com/office/drawing/2014/main" val="2157902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Actuator 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5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Servo Motor Metal Wheel MG995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9090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FA5A54-4D7E-6433-3BD1-8230BBD44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47849"/>
              </p:ext>
            </p:extLst>
          </p:nvPr>
        </p:nvGraphicFramePr>
        <p:xfrm>
          <a:off x="4376135" y="3865740"/>
          <a:ext cx="3696494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6494">
                  <a:extLst>
                    <a:ext uri="{9D8B030D-6E8A-4147-A177-3AD203B41FA5}">
                      <a16:colId xmlns:a16="http://schemas.microsoft.com/office/drawing/2014/main" val="2157902045"/>
                    </a:ext>
                  </a:extLst>
                </a:gridCol>
              </a:tblGrid>
              <a:tr h="368478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Edge Computer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52969"/>
                  </a:ext>
                </a:extLst>
              </a:tr>
              <a:tr h="595233">
                <a:tc>
                  <a:txBody>
                    <a:bodyPr/>
                    <a:lstStyle/>
                    <a:p>
                      <a:r>
                        <a:rPr lang="en-US"/>
                        <a:t>Raspberry Pi 4 Model B 4GB RAM 1.5GHz 64bit CPU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9090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87EFE64-0FF0-3FD2-13F4-928F8F262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256139"/>
              </p:ext>
            </p:extLst>
          </p:nvPr>
        </p:nvGraphicFramePr>
        <p:xfrm>
          <a:off x="4376135" y="1457820"/>
          <a:ext cx="3696494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6494">
                  <a:extLst>
                    <a:ext uri="{9D8B030D-6E8A-4147-A177-3AD203B41FA5}">
                      <a16:colId xmlns:a16="http://schemas.microsoft.com/office/drawing/2014/main" val="2157902045"/>
                    </a:ext>
                  </a:extLst>
                </a:gridCol>
              </a:tblGrid>
              <a:tr h="39031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Inverter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52969"/>
                  </a:ext>
                </a:extLst>
              </a:tr>
              <a:tr h="360287">
                <a:tc>
                  <a:txBody>
                    <a:bodyPr/>
                    <a:lstStyle/>
                    <a:p>
                      <a:r>
                        <a:rPr lang="en-US"/>
                        <a:t>Arduino Uno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90906"/>
                  </a:ext>
                </a:extLst>
              </a:tr>
              <a:tr h="630502">
                <a:tc>
                  <a:txBody>
                    <a:bodyPr/>
                    <a:lstStyle/>
                    <a:p>
                      <a:r>
                        <a:rPr lang="en-US"/>
                        <a:t>12V/24v 30A Auto Solar Panel Charge Controller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618991"/>
                  </a:ext>
                </a:extLst>
              </a:tr>
              <a:tr h="360287">
                <a:tc>
                  <a:txBody>
                    <a:bodyPr/>
                    <a:lstStyle/>
                    <a:p>
                      <a:r>
                        <a:rPr lang="en-US"/>
                        <a:t>12V DC 500W Inverter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158308"/>
                  </a:ext>
                </a:extLst>
              </a:tr>
              <a:tr h="630502">
                <a:tc>
                  <a:txBody>
                    <a:bodyPr/>
                    <a:lstStyle/>
                    <a:p>
                      <a:r>
                        <a:rPr lang="en-US"/>
                        <a:t>128×32 IIC I2C Blue OLED LCD Display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0188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4A3A059-3894-9ADF-E26D-E99B537D1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01557"/>
              </p:ext>
            </p:extLst>
          </p:nvPr>
        </p:nvGraphicFramePr>
        <p:xfrm>
          <a:off x="8225029" y="1457820"/>
          <a:ext cx="3696494" cy="2142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6494">
                  <a:extLst>
                    <a:ext uri="{9D8B030D-6E8A-4147-A177-3AD203B41FA5}">
                      <a16:colId xmlns:a16="http://schemas.microsoft.com/office/drawing/2014/main" val="2157902045"/>
                    </a:ext>
                  </a:extLst>
                </a:gridCol>
              </a:tblGrid>
              <a:tr h="394067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52969"/>
                  </a:ext>
                </a:extLst>
              </a:tr>
              <a:tr h="368807">
                <a:tc>
                  <a:txBody>
                    <a:bodyPr/>
                    <a:lstStyle/>
                    <a:p>
                      <a:r>
                        <a:rPr lang="en-US"/>
                        <a:t>Arduino Mega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086121"/>
                  </a:ext>
                </a:extLst>
              </a:tr>
              <a:tr h="368807">
                <a:tc>
                  <a:txBody>
                    <a:bodyPr/>
                    <a:lstStyle/>
                    <a:p>
                      <a:r>
                        <a:rPr lang="en-US"/>
                        <a:t>microSD UHS-I 32GB Memory Card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90906"/>
                  </a:ext>
                </a:extLst>
              </a:tr>
              <a:tr h="636570">
                <a:tc>
                  <a:txBody>
                    <a:bodyPr/>
                    <a:lstStyle/>
                    <a:p>
                      <a:r>
                        <a:rPr lang="en-US"/>
                        <a:t>LM2596 DC-DC Buck Converter Step-Down Power Modules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26401"/>
                  </a:ext>
                </a:extLst>
              </a:tr>
              <a:tr h="368807">
                <a:tc>
                  <a:txBody>
                    <a:bodyPr/>
                    <a:lstStyle/>
                    <a:p>
                      <a:r>
                        <a:rPr lang="en-US"/>
                        <a:t>DS3231 RTC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91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1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965B-2BE3-47A0-D473-5D4F92E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Hardware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E1327-00A9-C0EB-BF0D-6318504A5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436" y="2151274"/>
            <a:ext cx="2091149" cy="17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D4CCE-2705-6268-B56C-61772848F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099" y="4469210"/>
            <a:ext cx="2427821" cy="1749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B9F1A8-621A-8FE0-5802-5F5AEB269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966" y="2151274"/>
            <a:ext cx="1840520" cy="20961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5D5AC2-1E6E-F928-B81E-E746CC6D8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774" y="2155890"/>
            <a:ext cx="5444020" cy="3461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96977C-880F-17BB-A3E1-976E5CD3FA36}"/>
              </a:ext>
            </a:extLst>
          </p:cNvPr>
          <p:cNvSpPr txBox="1"/>
          <p:nvPr/>
        </p:nvSpPr>
        <p:spPr>
          <a:xfrm>
            <a:off x="928799" y="1411694"/>
            <a:ext cx="7920951" cy="510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rgbClr val="0E007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3D Designs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64A7C8-33BA-2D63-81C6-003F8D7F11D4}"/>
              </a:ext>
            </a:extLst>
          </p:cNvPr>
          <p:cNvSpPr txBox="1"/>
          <p:nvPr/>
        </p:nvSpPr>
        <p:spPr>
          <a:xfrm>
            <a:off x="2453281" y="5617506"/>
            <a:ext cx="29270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Solar Panel Monitoring Unit Box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ED66D8-C462-C8A7-0E9E-791B98AF52AF}"/>
              </a:ext>
            </a:extLst>
          </p:cNvPr>
          <p:cNvSpPr txBox="1"/>
          <p:nvPr/>
        </p:nvSpPr>
        <p:spPr>
          <a:xfrm>
            <a:off x="6915480" y="3833688"/>
            <a:ext cx="2758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Waterproof LDR Sensor Cover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704590-7707-32B0-B90B-E3FE3D1EE88C}"/>
              </a:ext>
            </a:extLst>
          </p:cNvPr>
          <p:cNvSpPr txBox="1"/>
          <p:nvPr/>
        </p:nvSpPr>
        <p:spPr>
          <a:xfrm>
            <a:off x="9818192" y="4235853"/>
            <a:ext cx="2532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NRF24L01 Module Cover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FCD6AF-902E-EB46-3CC3-7DFB7AD997EF}"/>
              </a:ext>
            </a:extLst>
          </p:cNvPr>
          <p:cNvSpPr txBox="1"/>
          <p:nvPr/>
        </p:nvSpPr>
        <p:spPr>
          <a:xfrm>
            <a:off x="7269257" y="6218623"/>
            <a:ext cx="20013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Dust Detection Unit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4B0E61-05F9-A912-4EC3-38497C606FAB}"/>
              </a:ext>
            </a:extLst>
          </p:cNvPr>
          <p:cNvSpPr txBox="1"/>
          <p:nvPr/>
        </p:nvSpPr>
        <p:spPr>
          <a:xfrm>
            <a:off x="5296619" y="4750187"/>
            <a:ext cx="966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Solar Panel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3B1375-AC72-8243-F560-C971D0DDDD9A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972065" y="4675517"/>
            <a:ext cx="324554" cy="21317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97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965B-2BE3-47A0-D473-5D4F92E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Working Product</a:t>
            </a:r>
          </a:p>
        </p:txBody>
      </p:sp>
      <p:pic>
        <p:nvPicPr>
          <p:cNvPr id="5" name="Picture 4" descr="A picture containing text, tree, sky, outdoor&#10;&#10;Description automatically generated">
            <a:extLst>
              <a:ext uri="{FF2B5EF4-FFF2-40B4-BE49-F238E27FC236}">
                <a16:creationId xmlns:a16="http://schemas.microsoft.com/office/drawing/2014/main" id="{180FCACF-1EE5-C154-30FA-BDC5BAD8EB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76"/>
          <a:stretch/>
        </p:blipFill>
        <p:spPr>
          <a:xfrm>
            <a:off x="928799" y="2621001"/>
            <a:ext cx="4451531" cy="28939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AAED6-DD50-C7F6-59BC-0B64180D93D1}"/>
              </a:ext>
            </a:extLst>
          </p:cNvPr>
          <p:cNvSpPr txBox="1"/>
          <p:nvPr/>
        </p:nvSpPr>
        <p:spPr>
          <a:xfrm>
            <a:off x="928799" y="1411694"/>
            <a:ext cx="7920951" cy="510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rgbClr val="0E007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Outdoor Unit</a:t>
            </a:r>
          </a:p>
        </p:txBody>
      </p:sp>
      <p:pic>
        <p:nvPicPr>
          <p:cNvPr id="8" name="Picture 7" descr="A solar panel on a roof&#10;&#10;Description automatically generated with medium confidence">
            <a:extLst>
              <a:ext uri="{FF2B5EF4-FFF2-40B4-BE49-F238E27FC236}">
                <a16:creationId xmlns:a16="http://schemas.microsoft.com/office/drawing/2014/main" id="{BF307572-3F20-E724-541E-5C9EB826C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2621001"/>
            <a:ext cx="5804599" cy="28939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34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965B-2BE3-47A0-D473-5D4F92E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Working Product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AAED6-DD50-C7F6-59BC-0B64180D93D1}"/>
              </a:ext>
            </a:extLst>
          </p:cNvPr>
          <p:cNvSpPr txBox="1"/>
          <p:nvPr/>
        </p:nvSpPr>
        <p:spPr>
          <a:xfrm>
            <a:off x="928799" y="1411694"/>
            <a:ext cx="7920951" cy="510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rgbClr val="0E007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Outdoor Unit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4E51A-C6DC-1961-DBE7-376A3795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99" y="2020824"/>
            <a:ext cx="3748896" cy="4557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E2CA50-ECF7-3FEC-FCB0-329545AB0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4"/>
          <a:stretch/>
        </p:blipFill>
        <p:spPr>
          <a:xfrm>
            <a:off x="4896784" y="1411694"/>
            <a:ext cx="2735658" cy="2887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591EC0-1E6A-AEF6-5CCA-A1232D506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784" y="4381366"/>
            <a:ext cx="3031544" cy="1980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95A933-681C-918B-617B-11BF20FAC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057" y="1027906"/>
            <a:ext cx="3855798" cy="43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965B-2BE3-47A0-D473-5D4F92E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Working Product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84E18-2BB8-C7CA-5804-EA471932DB62}"/>
              </a:ext>
            </a:extLst>
          </p:cNvPr>
          <p:cNvSpPr txBox="1"/>
          <p:nvPr/>
        </p:nvSpPr>
        <p:spPr>
          <a:xfrm>
            <a:off x="928799" y="1411694"/>
            <a:ext cx="7920951" cy="510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rgbClr val="0E007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Indoor Unit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57D41-0643-C72B-FED6-E7D0D2A0A4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r="11542"/>
          <a:stretch/>
        </p:blipFill>
        <p:spPr>
          <a:xfrm>
            <a:off x="1162050" y="2257007"/>
            <a:ext cx="3848870" cy="32990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EDF27A69-3EAF-0915-A883-5455FB51F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18" y="2257007"/>
            <a:ext cx="5860782" cy="32990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651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965B-2BE3-47A0-D473-5D4F92E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Working Product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84E18-2BB8-C7CA-5804-EA471932DB62}"/>
              </a:ext>
            </a:extLst>
          </p:cNvPr>
          <p:cNvSpPr txBox="1"/>
          <p:nvPr/>
        </p:nvSpPr>
        <p:spPr>
          <a:xfrm>
            <a:off x="928799" y="1411694"/>
            <a:ext cx="7920951" cy="510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rgbClr val="0E007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Indoor Unit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117D1-8A3C-6DB0-0D8E-240865CCD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440" y="2102133"/>
            <a:ext cx="3843528" cy="4352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DEAFA1-449C-C363-D51E-A5AEEA5A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973" y="2102133"/>
            <a:ext cx="3599973" cy="434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3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965B-2BE3-47A0-D473-5D4F92E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Software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06E97-693B-FB21-8A87-89E8169B65A3}"/>
              </a:ext>
            </a:extLst>
          </p:cNvPr>
          <p:cNvSpPr txBox="1"/>
          <p:nvPr/>
        </p:nvSpPr>
        <p:spPr>
          <a:xfrm>
            <a:off x="2176756" y="1938524"/>
            <a:ext cx="6105236" cy="4685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/>
                <a:cs typeface="Poppins"/>
              </a:rPr>
              <a:t>why/what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40AA8-1661-8FAF-838B-F9429365FB98}"/>
              </a:ext>
            </a:extLst>
          </p:cNvPr>
          <p:cNvSpPr txBox="1"/>
          <p:nvPr/>
        </p:nvSpPr>
        <p:spPr>
          <a:xfrm>
            <a:off x="2220549" y="2647972"/>
            <a:ext cx="6105236" cy="4685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/>
                <a:cs typeface="Poppins"/>
              </a:rPr>
              <a:t>why/what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7E7115-9B39-270F-CEEB-56AF050D2391}"/>
              </a:ext>
            </a:extLst>
          </p:cNvPr>
          <p:cNvSpPr txBox="1"/>
          <p:nvPr/>
        </p:nvSpPr>
        <p:spPr>
          <a:xfrm>
            <a:off x="2141720" y="3532592"/>
            <a:ext cx="6105236" cy="4685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/>
                <a:cs typeface="Poppins"/>
              </a:rPr>
              <a:t>why/what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F711EA-346B-806C-F1CA-9352114AE619}"/>
              </a:ext>
            </a:extLst>
          </p:cNvPr>
          <p:cNvSpPr txBox="1"/>
          <p:nvPr/>
        </p:nvSpPr>
        <p:spPr>
          <a:xfrm>
            <a:off x="1340454" y="1516798"/>
            <a:ext cx="7920951" cy="5103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rgbClr val="0E0074"/>
                </a:solidFill>
                <a:latin typeface="Poppins"/>
                <a:cs typeface="Poppins"/>
              </a:rPr>
              <a:t>Modbus</a:t>
            </a:r>
            <a:endParaRPr lang="en-US" sz="2000" b="1">
              <a:solidFill>
                <a:srgbClr val="0E007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96CA5B-66CA-89CA-81B1-F4D1E88BA823}"/>
              </a:ext>
            </a:extLst>
          </p:cNvPr>
          <p:cNvSpPr txBox="1"/>
          <p:nvPr/>
        </p:nvSpPr>
        <p:spPr>
          <a:xfrm>
            <a:off x="1314177" y="2287556"/>
            <a:ext cx="7920951" cy="5103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rgbClr val="0E0074"/>
                </a:solidFill>
                <a:latin typeface="Poppins"/>
                <a:cs typeface="Poppins"/>
              </a:rPr>
              <a:t>Arduino</a:t>
            </a:r>
            <a:endParaRPr lang="en-US" sz="2000" b="1">
              <a:solidFill>
                <a:srgbClr val="0E007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B49401-FA45-3C51-CDE2-D131D5439934}"/>
              </a:ext>
            </a:extLst>
          </p:cNvPr>
          <p:cNvSpPr txBox="1"/>
          <p:nvPr/>
        </p:nvSpPr>
        <p:spPr>
          <a:xfrm>
            <a:off x="1314177" y="3023280"/>
            <a:ext cx="7920951" cy="5103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rgbClr val="0E0074"/>
                </a:solidFill>
                <a:latin typeface="Poppins"/>
                <a:cs typeface="Poppins"/>
              </a:rPr>
              <a:t>Python</a:t>
            </a:r>
            <a:endParaRPr lang="en-US" sz="2000" b="1">
              <a:solidFill>
                <a:srgbClr val="0E007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89F6B8-9F12-AD3C-1E2B-C7F37C41D12D}"/>
              </a:ext>
            </a:extLst>
          </p:cNvPr>
          <p:cNvSpPr txBox="1"/>
          <p:nvPr/>
        </p:nvSpPr>
        <p:spPr>
          <a:xfrm>
            <a:off x="1340453" y="4004245"/>
            <a:ext cx="7920951" cy="5103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rgbClr val="0E0074"/>
                </a:solidFill>
                <a:latin typeface="Poppins"/>
                <a:cs typeface="Poppins"/>
              </a:rPr>
              <a:t>Software Update</a:t>
            </a:r>
            <a:endParaRPr lang="en-US" sz="2000" b="1">
              <a:solidFill>
                <a:srgbClr val="0E007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17C5BF-3C43-A941-38C4-88D12F983CAE}"/>
              </a:ext>
            </a:extLst>
          </p:cNvPr>
          <p:cNvSpPr txBox="1"/>
          <p:nvPr/>
        </p:nvSpPr>
        <p:spPr>
          <a:xfrm>
            <a:off x="2290616" y="4417212"/>
            <a:ext cx="6105236" cy="8840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/>
                <a:cs typeface="Poppins"/>
              </a:rPr>
              <a:t>Why use raspberry 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0E8973-C811-FD59-48E7-CA44085DC4EF}"/>
              </a:ext>
            </a:extLst>
          </p:cNvPr>
          <p:cNvSpPr txBox="1"/>
          <p:nvPr/>
        </p:nvSpPr>
        <p:spPr>
          <a:xfrm>
            <a:off x="2290616" y="5047832"/>
            <a:ext cx="6105236" cy="47320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/>
                <a:cs typeface="Poppins"/>
              </a:rPr>
              <a:t>How -&gt;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0E5C69-CC88-C0ED-63CC-5BF524156E3D}"/>
              </a:ext>
            </a:extLst>
          </p:cNvPr>
          <p:cNvSpPr txBox="1"/>
          <p:nvPr/>
        </p:nvSpPr>
        <p:spPr>
          <a:xfrm>
            <a:off x="2250488" y="4741281"/>
            <a:ext cx="6105236" cy="47320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/>
                <a:cs typeface="Poppins"/>
              </a:rPr>
              <a:t>Azure Functional Module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73309D-8FE2-E5AE-2E76-E76FC1DC3638}"/>
              </a:ext>
            </a:extLst>
          </p:cNvPr>
          <p:cNvSpPr/>
          <p:nvPr/>
        </p:nvSpPr>
        <p:spPr>
          <a:xfrm>
            <a:off x="7052553" y="3515074"/>
            <a:ext cx="2208851" cy="2625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pic>
        <p:nvPicPr>
          <p:cNvPr id="7172" name="Picture 4" descr="Learn how the runtime manages devices - Azure IoT Edge | Microsoft Docs">
            <a:extLst>
              <a:ext uri="{FF2B5EF4-FFF2-40B4-BE49-F238E27FC236}">
                <a16:creationId xmlns:a16="http://schemas.microsoft.com/office/drawing/2014/main" id="{1C06C17C-C2E3-2503-EC9B-EDBBB90C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267" y="5152884"/>
            <a:ext cx="3530641" cy="125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752E25-8BF7-0DF9-5535-31DA3FF07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56" y="5601679"/>
            <a:ext cx="681254" cy="5103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592460-9773-E575-BC41-6C92DBBF591C}"/>
              </a:ext>
            </a:extLst>
          </p:cNvPr>
          <p:cNvSpPr/>
          <p:nvPr/>
        </p:nvSpPr>
        <p:spPr>
          <a:xfrm>
            <a:off x="7315200" y="3745149"/>
            <a:ext cx="1712068" cy="3501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Inverter Stat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11089F-7B26-5725-AEDD-F41D892A8087}"/>
              </a:ext>
            </a:extLst>
          </p:cNvPr>
          <p:cNvSpPr/>
          <p:nvPr/>
        </p:nvSpPr>
        <p:spPr>
          <a:xfrm>
            <a:off x="7300944" y="4654710"/>
            <a:ext cx="1712068" cy="3501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Modbus Slave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E03546-7F89-33BB-63C1-BD1D802FD3A9}"/>
              </a:ext>
            </a:extLst>
          </p:cNvPr>
          <p:cNvSpPr/>
          <p:nvPr/>
        </p:nvSpPr>
        <p:spPr>
          <a:xfrm>
            <a:off x="7315200" y="4241310"/>
            <a:ext cx="1712068" cy="3501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Panel Array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865E67-7379-7C1C-CDD9-56F8E3B780C0}"/>
              </a:ext>
            </a:extLst>
          </p:cNvPr>
          <p:cNvSpPr/>
          <p:nvPr/>
        </p:nvSpPr>
        <p:spPr>
          <a:xfrm>
            <a:off x="7300944" y="5214592"/>
            <a:ext cx="1712068" cy="3501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400"/>
              <a:t>Azure IOT Runtime</a:t>
            </a:r>
          </a:p>
        </p:txBody>
      </p:sp>
    </p:spTree>
    <p:extLst>
      <p:ext uri="{BB962C8B-B14F-4D97-AF65-F5344CB8AC3E}">
        <p14:creationId xmlns:p14="http://schemas.microsoft.com/office/powerpoint/2010/main" val="195368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965B-2BE3-47A0-D473-5D4F92E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EE390-B357-407B-AD4F-10EB57D39C1E}"/>
              </a:ext>
            </a:extLst>
          </p:cNvPr>
          <p:cNvSpPr txBox="1"/>
          <p:nvPr/>
        </p:nvSpPr>
        <p:spPr>
          <a:xfrm>
            <a:off x="1020618" y="1798385"/>
            <a:ext cx="6105236" cy="296158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/>
                <a:cs typeface="Poppins"/>
              </a:rPr>
              <a:t>Maximum efficiency of a solar panel is 15% to 20%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/>
                <a:cs typeface="Poppins"/>
              </a:rPr>
              <a:t>Solar power is the least complicated and most reliable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/>
                <a:cs typeface="Poppins"/>
              </a:rPr>
              <a:t>Lowest environmental pollution</a:t>
            </a:r>
          </a:p>
          <a:p>
            <a:pPr>
              <a:lnSpc>
                <a:spcPct val="150000"/>
              </a:lnSpc>
            </a:pPr>
            <a:endParaRPr lang="en-US">
              <a:latin typeface="Poppins"/>
              <a:cs typeface="Poppi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/>
                <a:cs typeface="Poppins"/>
              </a:rPr>
              <a:t>Aid in efficient decision making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/>
                <a:cs typeface="Poppins"/>
              </a:rPr>
              <a:t>Provide accurate and Up-to-date information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23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965B-2BE3-47A0-D473-5D4F92E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5F4E7-D71F-9B5B-3944-800B75CAFCAA}"/>
              </a:ext>
            </a:extLst>
          </p:cNvPr>
          <p:cNvSpPr txBox="1"/>
          <p:nvPr/>
        </p:nvSpPr>
        <p:spPr>
          <a:xfrm>
            <a:off x="1340454" y="1516798"/>
            <a:ext cx="5537865" cy="5155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rgbClr val="0E0074"/>
                </a:solidFill>
                <a:latin typeface="Poppins"/>
                <a:cs typeface="Poppins"/>
              </a:rPr>
              <a:t>Panel Controller to the Edge</a:t>
            </a:r>
            <a:endParaRPr lang="en-US" sz="2000" b="1">
              <a:solidFill>
                <a:srgbClr val="0E007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C3EC3-ADE5-7A83-2D2F-7AFEE39FD76E}"/>
              </a:ext>
            </a:extLst>
          </p:cNvPr>
          <p:cNvSpPr txBox="1"/>
          <p:nvPr/>
        </p:nvSpPr>
        <p:spPr>
          <a:xfrm>
            <a:off x="1648436" y="2032324"/>
            <a:ext cx="6105236" cy="213520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/>
                <a:cs typeface="Poppins"/>
              </a:rPr>
              <a:t>Wireless communication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Why NRF24L01+ (Range, Bandwidth, Power)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Enhanced ShockBurst Protocol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Limitations &amp; Solutions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D96BDB-6DE1-F6E2-553B-D66A5F9E0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454" y="4457631"/>
            <a:ext cx="5260365" cy="161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E3541B-6EA0-1B9C-9EDB-2C5A57B63C74}"/>
              </a:ext>
            </a:extLst>
          </p:cNvPr>
          <p:cNvSpPr txBox="1"/>
          <p:nvPr/>
        </p:nvSpPr>
        <p:spPr>
          <a:xfrm>
            <a:off x="1340454" y="6410960"/>
            <a:ext cx="7904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https://</a:t>
            </a:r>
            <a:r>
              <a:rPr lang="en-GB" sz="1200" err="1"/>
              <a:t>lastminuteengineers.com</a:t>
            </a:r>
            <a:r>
              <a:rPr lang="en-GB" sz="1200"/>
              <a:t>/nrf24l01-arduino-wireless-communication/</a:t>
            </a:r>
            <a:endParaRPr lang="en-LK" sz="12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755A2B-C9FF-51C7-05CF-B6179D9BB9B3}"/>
              </a:ext>
            </a:extLst>
          </p:cNvPr>
          <p:cNvGrpSpPr/>
          <p:nvPr/>
        </p:nvGrpSpPr>
        <p:grpSpPr>
          <a:xfrm>
            <a:off x="9610101" y="1531718"/>
            <a:ext cx="610266" cy="617362"/>
            <a:chOff x="9498934" y="1516798"/>
            <a:chExt cx="873760" cy="88392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1D0952C-E6B9-D36B-689E-C928C8B114FF}"/>
                </a:ext>
              </a:extLst>
            </p:cNvPr>
            <p:cNvSpPr/>
            <p:nvPr/>
          </p:nvSpPr>
          <p:spPr>
            <a:xfrm>
              <a:off x="9498934" y="1516798"/>
              <a:ext cx="873760" cy="88392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B0C46FE-D6B9-3DC2-89F7-14CAA71FE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3882" y="1698907"/>
              <a:ext cx="523863" cy="521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9EF84FA-F6FE-208A-1B2B-BE01744B3444}"/>
              </a:ext>
            </a:extLst>
          </p:cNvPr>
          <p:cNvGrpSpPr/>
          <p:nvPr/>
        </p:nvGrpSpPr>
        <p:grpSpPr>
          <a:xfrm>
            <a:off x="8473736" y="2302702"/>
            <a:ext cx="610266" cy="617362"/>
            <a:chOff x="9498934" y="1516798"/>
            <a:chExt cx="873760" cy="88392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88ADC17-8102-9E33-D117-2F3A0558C7AB}"/>
                </a:ext>
              </a:extLst>
            </p:cNvPr>
            <p:cNvSpPr/>
            <p:nvPr/>
          </p:nvSpPr>
          <p:spPr>
            <a:xfrm>
              <a:off x="9498934" y="1516798"/>
              <a:ext cx="873760" cy="88392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2DBF1748-3A35-C2CA-0FED-92C281AB2E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3882" y="1698907"/>
              <a:ext cx="523863" cy="521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FBFC40-C6EC-2725-49E5-AA5289EC69CF}"/>
              </a:ext>
            </a:extLst>
          </p:cNvPr>
          <p:cNvGrpSpPr/>
          <p:nvPr/>
        </p:nvGrpSpPr>
        <p:grpSpPr>
          <a:xfrm>
            <a:off x="8523535" y="3667972"/>
            <a:ext cx="610266" cy="617362"/>
            <a:chOff x="9498934" y="1516798"/>
            <a:chExt cx="873760" cy="8839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AC2B788-EA78-2A99-3B1D-1686905E35C5}"/>
                </a:ext>
              </a:extLst>
            </p:cNvPr>
            <p:cNvSpPr/>
            <p:nvPr/>
          </p:nvSpPr>
          <p:spPr>
            <a:xfrm>
              <a:off x="9498934" y="1516798"/>
              <a:ext cx="873760" cy="88392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07C26CF-2CEB-EF77-0463-40795111F3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3882" y="1698907"/>
              <a:ext cx="523863" cy="521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BE9FC72-DAAB-3928-38CC-931BD88098C3}"/>
              </a:ext>
            </a:extLst>
          </p:cNvPr>
          <p:cNvGrpSpPr/>
          <p:nvPr/>
        </p:nvGrpSpPr>
        <p:grpSpPr>
          <a:xfrm>
            <a:off x="9571389" y="4202528"/>
            <a:ext cx="610266" cy="617362"/>
            <a:chOff x="9498934" y="1516798"/>
            <a:chExt cx="873760" cy="88392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2CBDE79-F826-EEDB-261B-DAAB094FE18E}"/>
                </a:ext>
              </a:extLst>
            </p:cNvPr>
            <p:cNvSpPr/>
            <p:nvPr/>
          </p:nvSpPr>
          <p:spPr>
            <a:xfrm>
              <a:off x="9498934" y="1516798"/>
              <a:ext cx="873760" cy="88392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5E75F96C-69C8-506A-AC2E-F72C53BF3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3882" y="1698907"/>
              <a:ext cx="523863" cy="521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FEB00B-CA0D-03E0-6274-E15F8EB46051}"/>
              </a:ext>
            </a:extLst>
          </p:cNvPr>
          <p:cNvGrpSpPr/>
          <p:nvPr/>
        </p:nvGrpSpPr>
        <p:grpSpPr>
          <a:xfrm>
            <a:off x="10636667" y="2008263"/>
            <a:ext cx="610266" cy="617362"/>
            <a:chOff x="9498934" y="1516798"/>
            <a:chExt cx="873760" cy="88392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86B86A7-8BB4-0C58-586A-FAE052E845AD}"/>
                </a:ext>
              </a:extLst>
            </p:cNvPr>
            <p:cNvSpPr/>
            <p:nvPr/>
          </p:nvSpPr>
          <p:spPr>
            <a:xfrm>
              <a:off x="9498934" y="1516798"/>
              <a:ext cx="873760" cy="88392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8010DF15-B43B-3A4F-2F43-906A22179F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3882" y="1698907"/>
              <a:ext cx="523863" cy="521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607966-DFE7-8F92-EC42-F3A250323577}"/>
              </a:ext>
            </a:extLst>
          </p:cNvPr>
          <p:cNvGrpSpPr/>
          <p:nvPr/>
        </p:nvGrpSpPr>
        <p:grpSpPr>
          <a:xfrm>
            <a:off x="10665753" y="3522956"/>
            <a:ext cx="610266" cy="617362"/>
            <a:chOff x="9498934" y="1516798"/>
            <a:chExt cx="873760" cy="88392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0ADD2BB-065D-4254-4B92-720537E2E614}"/>
                </a:ext>
              </a:extLst>
            </p:cNvPr>
            <p:cNvSpPr/>
            <p:nvPr/>
          </p:nvSpPr>
          <p:spPr>
            <a:xfrm>
              <a:off x="9498934" y="1516798"/>
              <a:ext cx="873760" cy="88392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C848C61F-6122-8352-F96A-7237AB168C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3882" y="1698907"/>
              <a:ext cx="523863" cy="521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D472298B-78F8-588E-CB84-D7FBC377B6FE}"/>
              </a:ext>
            </a:extLst>
          </p:cNvPr>
          <p:cNvSpPr/>
          <p:nvPr/>
        </p:nvSpPr>
        <p:spPr>
          <a:xfrm>
            <a:off x="9498934" y="2704300"/>
            <a:ext cx="833158" cy="853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400"/>
              <a:t>Edge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088925D-607B-8B57-BD32-7864DE26682A}"/>
              </a:ext>
            </a:extLst>
          </p:cNvPr>
          <p:cNvCxnSpPr>
            <a:cxnSpLocks/>
          </p:cNvCxnSpPr>
          <p:nvPr/>
        </p:nvCxnSpPr>
        <p:spPr>
          <a:xfrm>
            <a:off x="9133801" y="2717225"/>
            <a:ext cx="354741" cy="164123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9A03B5-6F75-40A3-734E-6CD7807D5CB8}"/>
              </a:ext>
            </a:extLst>
          </p:cNvPr>
          <p:cNvCxnSpPr>
            <a:cxnSpLocks/>
          </p:cNvCxnSpPr>
          <p:nvPr/>
        </p:nvCxnSpPr>
        <p:spPr>
          <a:xfrm flipV="1">
            <a:off x="9163435" y="3472558"/>
            <a:ext cx="325107" cy="281389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E281EBB-5DE1-13E4-3952-F0129C3A5B71}"/>
              </a:ext>
            </a:extLst>
          </p:cNvPr>
          <p:cNvCxnSpPr>
            <a:cxnSpLocks/>
          </p:cNvCxnSpPr>
          <p:nvPr/>
        </p:nvCxnSpPr>
        <p:spPr>
          <a:xfrm flipV="1">
            <a:off x="9893272" y="3651977"/>
            <a:ext cx="10392" cy="408331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0F601DE-F538-359D-15FE-08ABB0E54BCB}"/>
              </a:ext>
            </a:extLst>
          </p:cNvPr>
          <p:cNvCxnSpPr>
            <a:cxnSpLocks/>
          </p:cNvCxnSpPr>
          <p:nvPr/>
        </p:nvCxnSpPr>
        <p:spPr>
          <a:xfrm>
            <a:off x="9915233" y="2240057"/>
            <a:ext cx="0" cy="357921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0367DE6-C336-AC4B-5D71-DF05B4D4129D}"/>
              </a:ext>
            </a:extLst>
          </p:cNvPr>
          <p:cNvCxnSpPr>
            <a:cxnSpLocks/>
          </p:cNvCxnSpPr>
          <p:nvPr/>
        </p:nvCxnSpPr>
        <p:spPr>
          <a:xfrm flipH="1" flipV="1">
            <a:off x="10434181" y="3364307"/>
            <a:ext cx="231572" cy="193433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825455-DF9D-6814-FA42-F123C6669D23}"/>
              </a:ext>
            </a:extLst>
          </p:cNvPr>
          <p:cNvCxnSpPr>
            <a:cxnSpLocks/>
          </p:cNvCxnSpPr>
          <p:nvPr/>
        </p:nvCxnSpPr>
        <p:spPr>
          <a:xfrm flipH="1">
            <a:off x="10331534" y="2538635"/>
            <a:ext cx="334219" cy="255532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24DF82-C279-3AA0-156D-8C750F5A94EB}"/>
                  </a:ext>
                </a:extLst>
              </p:cNvPr>
              <p:cNvSpPr txBox="1"/>
              <p:nvPr/>
            </p:nvSpPr>
            <p:spPr>
              <a:xfrm>
                <a:off x="6028381" y="5306655"/>
                <a:ext cx="4475481" cy="101566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2400" b="1"/>
                  <a:t>5 bytes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/>
                  <a:t> 1 million million unique addresses</a:t>
                </a:r>
              </a:p>
              <a:p>
                <a:endParaRPr lang="en-LK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24DF82-C279-3AA0-156D-8C750F5A9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381" y="5306655"/>
                <a:ext cx="4475481" cy="1015663"/>
              </a:xfrm>
              <a:prstGeom prst="rect">
                <a:avLst/>
              </a:prstGeom>
              <a:blipFill>
                <a:blip r:embed="rId4"/>
                <a:stretch>
                  <a:fillRect l="-2180" t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64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965B-2BE3-47A0-D473-5D4F92E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5F4E7-D71F-9B5B-3944-800B75CAFCAA}"/>
              </a:ext>
            </a:extLst>
          </p:cNvPr>
          <p:cNvSpPr txBox="1"/>
          <p:nvPr/>
        </p:nvSpPr>
        <p:spPr>
          <a:xfrm>
            <a:off x="1340454" y="1516798"/>
            <a:ext cx="5537865" cy="5155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rgbClr val="0E0074"/>
                </a:solidFill>
                <a:latin typeface="Poppins"/>
                <a:cs typeface="Poppins"/>
              </a:rPr>
              <a:t>Edge Controller to Cloud</a:t>
            </a:r>
            <a:endParaRPr lang="en-US" sz="2000" b="1">
              <a:solidFill>
                <a:srgbClr val="0E007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C3EC3-ADE5-7A83-2D2F-7AFEE39FD76E}"/>
              </a:ext>
            </a:extLst>
          </p:cNvPr>
          <p:cNvSpPr txBox="1"/>
          <p:nvPr/>
        </p:nvSpPr>
        <p:spPr>
          <a:xfrm>
            <a:off x="1648436" y="2032324"/>
            <a:ext cx="6105236" cy="2550698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Ethernet / </a:t>
            </a:r>
            <a:r>
              <a:rPr lang="en-US" err="1">
                <a:latin typeface="Poppins" panose="00000500000000000000" pitchFamily="2" charset="0"/>
                <a:cs typeface="Poppins" panose="00000500000000000000" pitchFamily="2" charset="0"/>
              </a:rPr>
              <a:t>WiFi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Azure IOT SDK (MQTT Protocol)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Symmetric key message encryption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24227F-B16D-AD23-5AAC-1C6E6B23FF34}"/>
              </a:ext>
            </a:extLst>
          </p:cNvPr>
          <p:cNvSpPr txBox="1"/>
          <p:nvPr/>
        </p:nvSpPr>
        <p:spPr>
          <a:xfrm>
            <a:off x="1340454" y="3429000"/>
            <a:ext cx="5537865" cy="5155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rgbClr val="0E0074"/>
                </a:solidFill>
                <a:latin typeface="Poppins"/>
                <a:cs typeface="Poppins"/>
              </a:rPr>
              <a:t>Device Identification</a:t>
            </a:r>
            <a:endParaRPr lang="en-US" sz="2000" b="1">
              <a:solidFill>
                <a:srgbClr val="0E007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D6802D-46DF-08C4-5C28-87C543BF1E72}"/>
              </a:ext>
            </a:extLst>
          </p:cNvPr>
          <p:cNvSpPr txBox="1"/>
          <p:nvPr/>
        </p:nvSpPr>
        <p:spPr>
          <a:xfrm>
            <a:off x="1648436" y="3944526"/>
            <a:ext cx="6105236" cy="47320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Media Access Control (MAC) Address</a:t>
            </a:r>
          </a:p>
        </p:txBody>
      </p:sp>
      <p:pic>
        <p:nvPicPr>
          <p:cNvPr id="12" name="Picture 4" descr="Địa chỉ MAC là gì? Cách kiểm tra, phân loại và tính ứng dụng">
            <a:extLst>
              <a:ext uri="{FF2B5EF4-FFF2-40B4-BE49-F238E27FC236}">
                <a16:creationId xmlns:a16="http://schemas.microsoft.com/office/drawing/2014/main" id="{95D3CFD4-D35C-A6C3-126C-9559A2A77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01" b="5149"/>
          <a:stretch/>
        </p:blipFill>
        <p:spPr bwMode="auto">
          <a:xfrm>
            <a:off x="1994171" y="4499760"/>
            <a:ext cx="4658468" cy="142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12B13A-ADB4-79FC-0F1B-80A51EFDA5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69"/>
          <a:stretch/>
        </p:blipFill>
        <p:spPr>
          <a:xfrm>
            <a:off x="6807199" y="4499760"/>
            <a:ext cx="4142392" cy="14299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BE2CE-3B33-D083-5B78-B9016C3F1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910" y="1616663"/>
            <a:ext cx="57023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2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oT Central high level architecture.">
            <a:extLst>
              <a:ext uri="{FF2B5EF4-FFF2-40B4-BE49-F238E27FC236}">
                <a16:creationId xmlns:a16="http://schemas.microsoft.com/office/drawing/2014/main" id="{5A087B02-AC47-2407-D92E-429534FD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825" y="821174"/>
            <a:ext cx="6267828" cy="334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FB965B-2BE3-47A0-D473-5D4F92E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Helios Cloud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3CA4F-7716-617B-AA34-3F5DC540F7BB}"/>
              </a:ext>
            </a:extLst>
          </p:cNvPr>
          <p:cNvSpPr txBox="1"/>
          <p:nvPr/>
        </p:nvSpPr>
        <p:spPr>
          <a:xfrm>
            <a:off x="838200" y="1690688"/>
            <a:ext cx="5537865" cy="5155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rgbClr val="0E0074"/>
                </a:solidFill>
                <a:latin typeface="Poppins"/>
                <a:cs typeface="Poppins"/>
              </a:rPr>
              <a:t>Azure IOT Central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C2670-0157-2291-1B80-86F31BACB9CF}"/>
              </a:ext>
            </a:extLst>
          </p:cNvPr>
          <p:cNvSpPr txBox="1"/>
          <p:nvPr/>
        </p:nvSpPr>
        <p:spPr>
          <a:xfrm>
            <a:off x="1162053" y="2206214"/>
            <a:ext cx="6105236" cy="421269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/>
                <a:cs typeface="Poppins"/>
              </a:rPr>
              <a:t>Software-as-a-service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Azure IOT Hub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Device Templates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Firmware Update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White-label solution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Multi-tenancy support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Mobile Responsive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Data visualization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Jobs / Commands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50" name="Picture 2" descr="Choosing A Single Or Multi-Tenancy SaaS | Igloo Software">
            <a:extLst>
              <a:ext uri="{FF2B5EF4-FFF2-40B4-BE49-F238E27FC236}">
                <a16:creationId xmlns:a16="http://schemas.microsoft.com/office/drawing/2014/main" id="{00C099D2-30B7-8658-C380-681781E04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8"/>
          <a:stretch/>
        </p:blipFill>
        <p:spPr bwMode="auto">
          <a:xfrm>
            <a:off x="4412625" y="3159247"/>
            <a:ext cx="2721654" cy="2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18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965B-2BE3-47A0-D473-5D4F92E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User Manual</a:t>
            </a:r>
          </a:p>
        </p:txBody>
      </p:sp>
      <p:pic>
        <p:nvPicPr>
          <p:cNvPr id="3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0EE606ED-FDA2-5197-0996-D7D63054E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460" y="1498108"/>
            <a:ext cx="3531079" cy="49947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051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42B90E-952C-9943-DC5E-7185DF7B21BC}"/>
              </a:ext>
            </a:extLst>
          </p:cNvPr>
          <p:cNvSpPr/>
          <p:nvPr/>
        </p:nvSpPr>
        <p:spPr>
          <a:xfrm>
            <a:off x="-446485" y="2303858"/>
            <a:ext cx="13084968" cy="2250281"/>
          </a:xfrm>
          <a:prstGeom prst="rect">
            <a:avLst/>
          </a:prstGeom>
          <a:gradFill flip="none" rotWithShape="1">
            <a:gsLst>
              <a:gs pos="0">
                <a:srgbClr val="AC00B0">
                  <a:alpha val="60000"/>
                </a:srgbClr>
              </a:gs>
              <a:gs pos="64000">
                <a:schemeClr val="accent5">
                  <a:lumMod val="75000"/>
                  <a:alpha val="60000"/>
                </a:schemeClr>
              </a:gs>
              <a:gs pos="93000">
                <a:srgbClr val="0070C0">
                  <a:alpha val="60000"/>
                </a:srgbClr>
              </a:gs>
            </a:gsLst>
            <a:lin ang="15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A38CE3-F7AC-9BB2-2934-CB2B679FF17C}"/>
              </a:ext>
            </a:extLst>
          </p:cNvPr>
          <p:cNvSpPr txBox="1">
            <a:spLocks/>
          </p:cNvSpPr>
          <p:nvPr/>
        </p:nvSpPr>
        <p:spPr>
          <a:xfrm>
            <a:off x="3601945" y="2703644"/>
            <a:ext cx="4988107" cy="915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>
                <a:latin typeface="Avenir Next LT Pro" panose="020B0504020202020204" pitchFamily="34" charset="0"/>
              </a:rPr>
              <a:t>THANK YOU!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953673-91BE-01C4-A05D-3DE660008968}"/>
              </a:ext>
            </a:extLst>
          </p:cNvPr>
          <p:cNvSpPr txBox="1"/>
          <p:nvPr/>
        </p:nvSpPr>
        <p:spPr>
          <a:xfrm>
            <a:off x="4212727" y="3625162"/>
            <a:ext cx="3766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latin typeface="Speak Pro" panose="020B0504020101020102" pitchFamily="34" charset="0"/>
              </a:rPr>
              <a:t>Project Helios – Group 77</a:t>
            </a:r>
          </a:p>
        </p:txBody>
      </p:sp>
    </p:spTree>
    <p:extLst>
      <p:ext uri="{BB962C8B-B14F-4D97-AF65-F5344CB8AC3E}">
        <p14:creationId xmlns:p14="http://schemas.microsoft.com/office/powerpoint/2010/main" val="62326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965B-2BE3-47A0-D473-5D4F92E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Problem and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EE390-B357-407B-AD4F-10EB57D39C1E}"/>
              </a:ext>
            </a:extLst>
          </p:cNvPr>
          <p:cNvSpPr txBox="1"/>
          <p:nvPr/>
        </p:nvSpPr>
        <p:spPr>
          <a:xfrm>
            <a:off x="993241" y="1506361"/>
            <a:ext cx="6105236" cy="42080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/>
                <a:cs typeface="Poppins"/>
              </a:rPr>
              <a:t>Problem</a:t>
            </a:r>
          </a:p>
          <a:p>
            <a:pPr>
              <a:lnSpc>
                <a:spcPct val="150000"/>
              </a:lnSpc>
            </a:pPr>
            <a:r>
              <a:rPr lang="en-US">
                <a:latin typeface="Poppins"/>
                <a:cs typeface="Poppins"/>
              </a:rPr>
              <a:t>A panels maximum efficiency is between 15% to 20%. </a:t>
            </a:r>
          </a:p>
          <a:p>
            <a:pPr>
              <a:lnSpc>
                <a:spcPct val="150000"/>
              </a:lnSpc>
            </a:pPr>
            <a:r>
              <a:rPr lang="en-US">
                <a:latin typeface="Poppins"/>
                <a:cs typeface="Poppins"/>
              </a:rPr>
              <a:t>Environmental factors reduces efficiency </a:t>
            </a:r>
          </a:p>
          <a:p>
            <a:pPr>
              <a:lnSpc>
                <a:spcPct val="150000"/>
              </a:lnSpc>
            </a:pPr>
            <a:r>
              <a:rPr lang="en-US">
                <a:latin typeface="Poppins"/>
                <a:cs typeface="Poppins"/>
              </a:rPr>
              <a:t>No specific method to identify the cause of inefficiency 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Poppins"/>
                <a:cs typeface="Poppins"/>
              </a:rPr>
              <a:t>Solution </a:t>
            </a:r>
          </a:p>
          <a:p>
            <a:pPr>
              <a:lnSpc>
                <a:spcPct val="150000"/>
              </a:lnSpc>
            </a:pPr>
            <a:r>
              <a:rPr lang="en-US">
                <a:latin typeface="Poppins"/>
                <a:cs typeface="Poppins"/>
              </a:rPr>
              <a:t>Optimize power output</a:t>
            </a:r>
          </a:p>
          <a:p>
            <a:pPr>
              <a:lnSpc>
                <a:spcPct val="150000"/>
              </a:lnSpc>
            </a:pPr>
            <a:r>
              <a:rPr lang="en-US">
                <a:latin typeface="Poppins"/>
                <a:cs typeface="Poppins"/>
              </a:rPr>
              <a:t>A System to inform the user</a:t>
            </a:r>
          </a:p>
          <a:p>
            <a:pPr>
              <a:lnSpc>
                <a:spcPct val="150000"/>
              </a:lnSpc>
            </a:pPr>
            <a:r>
              <a:rPr lang="en-US">
                <a:latin typeface="Poppins"/>
                <a:cs typeface="Poppins"/>
              </a:rPr>
              <a:t>Possible action to take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23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965B-2BE3-47A0-D473-5D4F92E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Objectives of Projects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EE390-B357-407B-AD4F-10EB57D39C1E}"/>
              </a:ext>
            </a:extLst>
          </p:cNvPr>
          <p:cNvSpPr txBox="1"/>
          <p:nvPr/>
        </p:nvSpPr>
        <p:spPr>
          <a:xfrm>
            <a:off x="1020618" y="1798385"/>
            <a:ext cx="6105236" cy="21305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/>
                <a:cs typeface="Poppins"/>
              </a:rPr>
              <a:t>Optimum power out of the used solar panel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/>
                <a:cs typeface="Poppins"/>
              </a:rPr>
              <a:t>Alert users of changes in efficiency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/>
                <a:cs typeface="Poppins"/>
              </a:rPr>
              <a:t>Affordable to anyone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/>
                <a:cs typeface="Poppins"/>
              </a:rPr>
              <a:t>Increase the usage and output of solar energy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/>
                <a:cs typeface="Poppins"/>
              </a:rPr>
              <a:t>Create a GUI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23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965B-2BE3-47A0-D473-5D4F92E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Current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EE390-B357-407B-AD4F-10EB57D39C1E}"/>
              </a:ext>
            </a:extLst>
          </p:cNvPr>
          <p:cNvSpPr txBox="1"/>
          <p:nvPr/>
        </p:nvSpPr>
        <p:spPr>
          <a:xfrm>
            <a:off x="1020618" y="1798385"/>
            <a:ext cx="6105236" cy="296158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/>
                <a:cs typeface="Poppins"/>
              </a:rPr>
              <a:t>PV Module Monitoring based on low-cost solution: wireless raspberry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/>
                <a:cs typeface="Poppins"/>
              </a:rPr>
              <a:t>IOT enabled solar power monitoring system – Dust-particle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/>
                <a:ea typeface="+mn-lt"/>
                <a:cs typeface="+mn-lt"/>
              </a:rPr>
              <a:t>Integrating A Cooling System For Solar PV Module To Maintain Energy Generation Efficiency</a:t>
            </a:r>
            <a:endParaRPr lang="en-US">
              <a:latin typeface="Poppins"/>
              <a:cs typeface="Poppins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38E52-591C-A851-9AF4-E0BCB723B2E4}"/>
              </a:ext>
            </a:extLst>
          </p:cNvPr>
          <p:cNvSpPr/>
          <p:nvPr/>
        </p:nvSpPr>
        <p:spPr>
          <a:xfrm>
            <a:off x="3169920" y="4584526"/>
            <a:ext cx="2457184" cy="1090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Solar Panels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FBF1F-E04E-D8A8-4B79-91180C097079}"/>
              </a:ext>
            </a:extLst>
          </p:cNvPr>
          <p:cNvSpPr/>
          <p:nvPr/>
        </p:nvSpPr>
        <p:spPr>
          <a:xfrm>
            <a:off x="6085684" y="4887090"/>
            <a:ext cx="1817104" cy="4771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Inverter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598202-E3FB-194C-C829-F9F645678782}"/>
              </a:ext>
            </a:extLst>
          </p:cNvPr>
          <p:cNvSpPr/>
          <p:nvPr/>
        </p:nvSpPr>
        <p:spPr>
          <a:xfrm>
            <a:off x="3169920" y="5750541"/>
            <a:ext cx="2457184" cy="4165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Panel Array Controller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0C2F7A-CFE6-EB70-A231-0345FF248052}"/>
              </a:ext>
            </a:extLst>
          </p:cNvPr>
          <p:cNvSpPr/>
          <p:nvPr/>
        </p:nvSpPr>
        <p:spPr>
          <a:xfrm>
            <a:off x="6085684" y="4364474"/>
            <a:ext cx="1817104" cy="4771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Battery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D1793F-83BB-2848-EE3C-61E3807C2308}"/>
              </a:ext>
            </a:extLst>
          </p:cNvPr>
          <p:cNvSpPr/>
          <p:nvPr/>
        </p:nvSpPr>
        <p:spPr>
          <a:xfrm>
            <a:off x="6085684" y="5750541"/>
            <a:ext cx="1817104" cy="4165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Edge Controller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8A47F7-44E8-E6BC-428E-E5F5F58E3CFC}"/>
              </a:ext>
            </a:extLst>
          </p:cNvPr>
          <p:cNvSpPr/>
          <p:nvPr/>
        </p:nvSpPr>
        <p:spPr>
          <a:xfrm>
            <a:off x="8361368" y="5125676"/>
            <a:ext cx="1817104" cy="4165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Azure IOT Central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6DBB22-B639-D91C-5EE6-3B1CFE113F91}"/>
              </a:ext>
            </a:extLst>
          </p:cNvPr>
          <p:cNvSpPr/>
          <p:nvPr/>
        </p:nvSpPr>
        <p:spPr>
          <a:xfrm>
            <a:off x="8361368" y="4364473"/>
            <a:ext cx="2357432" cy="4771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External Monitoring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4D3D620-B5C7-2398-C5CD-0F696644A59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627104" y="5125676"/>
            <a:ext cx="458580" cy="3987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2A55470-E101-1F71-1DCB-1888069B03D6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7902788" y="4603059"/>
            <a:ext cx="458580" cy="522617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501691-9453-9E6C-2DE6-B6F4242F5B13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5627104" y="5958830"/>
            <a:ext cx="4585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83D8DF-3E43-C5A2-7627-09F7562131AC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6994236" y="5364261"/>
            <a:ext cx="0" cy="386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931A5553-539A-48E0-CFDF-95019330AC20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7902788" y="5333965"/>
            <a:ext cx="458580" cy="62486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6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965B-2BE3-47A0-D473-5D4F92E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EE390-B357-407B-AD4F-10EB57D39C1E}"/>
              </a:ext>
            </a:extLst>
          </p:cNvPr>
          <p:cNvSpPr txBox="1"/>
          <p:nvPr/>
        </p:nvSpPr>
        <p:spPr>
          <a:xfrm>
            <a:off x="928798" y="2041192"/>
            <a:ext cx="9801405" cy="1715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Have two LDR Sensors in Place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One is covered by a Plastic Plate (Controlled Environment)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Motor can open and close the</a:t>
            </a:r>
          </a:p>
          <a:p>
            <a:pPr>
              <a:lnSpc>
                <a:spcPct val="150000"/>
              </a:lnSpc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	cover when needed.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077D9-3A25-9637-E96B-DF8FED98DAD3}"/>
              </a:ext>
            </a:extLst>
          </p:cNvPr>
          <p:cNvSpPr txBox="1"/>
          <p:nvPr/>
        </p:nvSpPr>
        <p:spPr>
          <a:xfrm>
            <a:off x="928799" y="1411694"/>
            <a:ext cx="7920951" cy="510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rgbClr val="0E007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Dust Detection Unit / Dispense clean solution</a:t>
            </a:r>
          </a:p>
        </p:txBody>
      </p:sp>
      <p:pic>
        <p:nvPicPr>
          <p:cNvPr id="3" name="video_2022-06-03_21-39-16">
            <a:hlinkClick r:id="" action="ppaction://media"/>
            <a:extLst>
              <a:ext uri="{FF2B5EF4-FFF2-40B4-BE49-F238E27FC236}">
                <a16:creationId xmlns:a16="http://schemas.microsoft.com/office/drawing/2014/main" id="{BD22DDF4-2824-34D0-F1F2-16530E7DCDC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6117649" y="1816007"/>
            <a:ext cx="3158679" cy="561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965B-2BE3-47A0-D473-5D4F92E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EE390-B357-407B-AD4F-10EB57D39C1E}"/>
              </a:ext>
            </a:extLst>
          </p:cNvPr>
          <p:cNvSpPr txBox="1"/>
          <p:nvPr/>
        </p:nvSpPr>
        <p:spPr>
          <a:xfrm>
            <a:off x="928799" y="2041192"/>
            <a:ext cx="8775038" cy="2546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Uncovered sensor will face the same environment faced by the panels (Dust, Light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Difference between the two sensors show the dust coverage on the panel.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Panel and Uncovered sensor can be cleaned at the same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077D9-3A25-9637-E96B-DF8FED98DAD3}"/>
              </a:ext>
            </a:extLst>
          </p:cNvPr>
          <p:cNvSpPr txBox="1"/>
          <p:nvPr/>
        </p:nvSpPr>
        <p:spPr>
          <a:xfrm>
            <a:off x="928799" y="1411694"/>
            <a:ext cx="7920951" cy="510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rgbClr val="0E007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Dust Detection Unit / Dispense clean solution</a:t>
            </a:r>
          </a:p>
        </p:txBody>
      </p:sp>
      <p:pic>
        <p:nvPicPr>
          <p:cNvPr id="7" name="Picture 6" descr="A picture containing indoor, tiled&#10;&#10;Description automatically generated">
            <a:extLst>
              <a:ext uri="{FF2B5EF4-FFF2-40B4-BE49-F238E27FC236}">
                <a16:creationId xmlns:a16="http://schemas.microsoft.com/office/drawing/2014/main" id="{5019CC7D-A1B3-249A-0E21-ACCA33634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4" t="25486" b="14784"/>
          <a:stretch/>
        </p:blipFill>
        <p:spPr>
          <a:xfrm>
            <a:off x="1282045" y="4348219"/>
            <a:ext cx="3003867" cy="1684936"/>
          </a:xfrm>
          <a:prstGeom prst="rect">
            <a:avLst/>
          </a:prstGeom>
        </p:spPr>
      </p:pic>
      <p:pic>
        <p:nvPicPr>
          <p:cNvPr id="9" name="Picture 8" descr="A picture containing indoor, tiled, tile&#10;&#10;Description automatically generated">
            <a:extLst>
              <a:ext uri="{FF2B5EF4-FFF2-40B4-BE49-F238E27FC236}">
                <a16:creationId xmlns:a16="http://schemas.microsoft.com/office/drawing/2014/main" id="{24DB2445-1EC1-5EC7-E45A-5B6876BD2E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0" t="25493" b="14755"/>
          <a:stretch/>
        </p:blipFill>
        <p:spPr>
          <a:xfrm>
            <a:off x="5271428" y="4348219"/>
            <a:ext cx="3467045" cy="1684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4E2FE-7A0A-96CB-D8BD-DB16ADC3E6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0" r="10205"/>
          <a:stretch/>
        </p:blipFill>
        <p:spPr>
          <a:xfrm>
            <a:off x="9913329" y="1922090"/>
            <a:ext cx="1534739" cy="291630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CE8991-08B5-198C-C0D2-6B4D2613CBE4}"/>
              </a:ext>
            </a:extLst>
          </p:cNvPr>
          <p:cNvCxnSpPr/>
          <p:nvPr/>
        </p:nvCxnSpPr>
        <p:spPr>
          <a:xfrm>
            <a:off x="4383464" y="5190687"/>
            <a:ext cx="77299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782AD8-C078-B1A8-BD1F-70517E424D5C}"/>
              </a:ext>
            </a:extLst>
          </p:cNvPr>
          <p:cNvSpPr txBox="1"/>
          <p:nvPr/>
        </p:nvSpPr>
        <p:spPr>
          <a:xfrm>
            <a:off x="9542283" y="4838393"/>
            <a:ext cx="25334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Uncovered LDR Sensor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B9B0D-9EFA-2AC5-85B0-53D125A66C25}"/>
              </a:ext>
            </a:extLst>
          </p:cNvPr>
          <p:cNvSpPr txBox="1"/>
          <p:nvPr/>
        </p:nvSpPr>
        <p:spPr>
          <a:xfrm>
            <a:off x="1793009" y="6123543"/>
            <a:ext cx="6726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Covered LDR Sensor with Servo Motor (Dust Detection Unit)</a:t>
            </a:r>
          </a:p>
        </p:txBody>
      </p:sp>
    </p:spTree>
    <p:extLst>
      <p:ext uri="{BB962C8B-B14F-4D97-AF65-F5344CB8AC3E}">
        <p14:creationId xmlns:p14="http://schemas.microsoft.com/office/powerpoint/2010/main" val="33572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965B-2BE3-47A0-D473-5D4F92E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077D9-3A25-9637-E96B-DF8FED98DAD3}"/>
              </a:ext>
            </a:extLst>
          </p:cNvPr>
          <p:cNvSpPr txBox="1"/>
          <p:nvPr/>
        </p:nvSpPr>
        <p:spPr>
          <a:xfrm>
            <a:off x="902422" y="1435490"/>
            <a:ext cx="7920951" cy="510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rgbClr val="0E007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Temperature Controlling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06244-7581-4049-DDBF-2808C4387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821" y="3943291"/>
            <a:ext cx="6819900" cy="1990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CA5726-2E29-48B4-1F1A-643BF8845157}"/>
              </a:ext>
            </a:extLst>
          </p:cNvPr>
          <p:cNvSpPr txBox="1"/>
          <p:nvPr/>
        </p:nvSpPr>
        <p:spPr>
          <a:xfrm>
            <a:off x="902422" y="2274934"/>
            <a:ext cx="92872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Keeping the Panels (relatively) cool is the key to efficiency.</a:t>
            </a:r>
          </a:p>
          <a:p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Incorporate Passive Cooling methods, monitor the temperature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Using water cooling, diagram below;</a:t>
            </a:r>
          </a:p>
        </p:txBody>
      </p:sp>
    </p:spTree>
    <p:extLst>
      <p:ext uri="{BB962C8B-B14F-4D97-AF65-F5344CB8AC3E}">
        <p14:creationId xmlns:p14="http://schemas.microsoft.com/office/powerpoint/2010/main" val="4339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965B-2BE3-47A0-D473-5D4F92E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EE390-B357-407B-AD4F-10EB57D39C1E}"/>
              </a:ext>
            </a:extLst>
          </p:cNvPr>
          <p:cNvSpPr txBox="1"/>
          <p:nvPr/>
        </p:nvSpPr>
        <p:spPr>
          <a:xfrm>
            <a:off x="984899" y="2268667"/>
            <a:ext cx="7864851" cy="2130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Data that has been collected by an Individual panel.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Implementation of a dedicated monitoring system.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Makes troubleshoots easier for users.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077D9-3A25-9637-E96B-DF8FED98DAD3}"/>
              </a:ext>
            </a:extLst>
          </p:cNvPr>
          <p:cNvSpPr txBox="1"/>
          <p:nvPr/>
        </p:nvSpPr>
        <p:spPr>
          <a:xfrm>
            <a:off x="928799" y="1411694"/>
            <a:ext cx="7920951" cy="510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rgbClr val="0E007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 Panel Statistics </a:t>
            </a:r>
          </a:p>
        </p:txBody>
      </p:sp>
    </p:spTree>
    <p:extLst>
      <p:ext uri="{BB962C8B-B14F-4D97-AF65-F5344CB8AC3E}">
        <p14:creationId xmlns:p14="http://schemas.microsoft.com/office/powerpoint/2010/main" val="202472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663</Words>
  <Application>Microsoft Office PowerPoint</Application>
  <PresentationFormat>Widescreen</PresentationFormat>
  <Paragraphs>174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Avenir Next LT Pro</vt:lpstr>
      <vt:lpstr>Bernard MT Condensed</vt:lpstr>
      <vt:lpstr>Calibri</vt:lpstr>
      <vt:lpstr>Calibri Light</vt:lpstr>
      <vt:lpstr>Cambria Math</vt:lpstr>
      <vt:lpstr>Impact</vt:lpstr>
      <vt:lpstr>Poppins</vt:lpstr>
      <vt:lpstr>Speak Pro</vt:lpstr>
      <vt:lpstr>Wingdings</vt:lpstr>
      <vt:lpstr>Office Theme</vt:lpstr>
      <vt:lpstr>IOT FINAL PRESENTATION</vt:lpstr>
      <vt:lpstr>Background</vt:lpstr>
      <vt:lpstr>Problem and Solution</vt:lpstr>
      <vt:lpstr>Objectives of Projects and Scope</vt:lpstr>
      <vt:lpstr>Current Systems</vt:lpstr>
      <vt:lpstr>Applications</vt:lpstr>
      <vt:lpstr>Applications</vt:lpstr>
      <vt:lpstr>Applications</vt:lpstr>
      <vt:lpstr>Applications</vt:lpstr>
      <vt:lpstr>Applications</vt:lpstr>
      <vt:lpstr>System Diagram</vt:lpstr>
      <vt:lpstr>System Diagram</vt:lpstr>
      <vt:lpstr>Hardware Components</vt:lpstr>
      <vt:lpstr>Hardware Components</vt:lpstr>
      <vt:lpstr>Working Product</vt:lpstr>
      <vt:lpstr>Working Product</vt:lpstr>
      <vt:lpstr>Working Product</vt:lpstr>
      <vt:lpstr>Working Product</vt:lpstr>
      <vt:lpstr>Software</vt:lpstr>
      <vt:lpstr>Network</vt:lpstr>
      <vt:lpstr>Network</vt:lpstr>
      <vt:lpstr>Helios Cloud</vt:lpstr>
      <vt:lpstr>User Manual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FINAL PRESENTATION</dc:title>
  <dc:creator>Ruchii Edirisinghe</dc:creator>
  <cp:lastModifiedBy>GVNN Galpola</cp:lastModifiedBy>
  <cp:revision>1</cp:revision>
  <dcterms:created xsi:type="dcterms:W3CDTF">2022-06-03T08:58:48Z</dcterms:created>
  <dcterms:modified xsi:type="dcterms:W3CDTF">2022-06-05T14:44:00Z</dcterms:modified>
</cp:coreProperties>
</file>